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64" r:id="rId5"/>
    <p:sldId id="268" r:id="rId6"/>
    <p:sldId id="269" r:id="rId7"/>
    <p:sldId id="270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22" autoAdjust="0"/>
    <p:restoredTop sz="43280" autoAdjust="0"/>
  </p:normalViewPr>
  <p:slideViewPr>
    <p:cSldViewPr snapToGrid="0">
      <p:cViewPr varScale="1">
        <p:scale>
          <a:sx n="29" d="100"/>
          <a:sy n="29" d="100"/>
        </p:scale>
        <p:origin x="1728" y="2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3" d="100"/>
        <a:sy n="133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66" d="100"/>
          <a:sy n="66" d="100"/>
        </p:scale>
        <p:origin x="2364" y="-4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AE6CF23-ABB7-4BEC-83FB-2273DD8672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D97D2C-BE4E-4D0C-80EA-09AF1472BE8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D861E6-277A-4C71-ABBA-840A963CEE9A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45DCC6-0034-467C-BD24-D64F9F6F0A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E75F81-29EE-4B0E-A958-56049D1085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9E7687-C9E4-4421-91E6-440931D6886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841410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7DB460-5882-4D15-BA00-423A65DD326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AC899-63E0-473A-AA30-F1412285B1A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5935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Greet everyone, introduce myself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Will be presenting the state of the game industry in 5 years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Presentation based off an article in 2017 BUT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Reason why we should care: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All of us are doing an IT degree or presumably working in the IT field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Every industry related to IT experiences rapid change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dirty="0"/>
              <a:t>Giving you a preview of some changes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AC899-63E0-473A-AA30-F1412285B1A1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0674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An example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Lara Croft in 1996, not much to say…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Lara Croft in 2015, clear difference in how games were in the 90s and now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AC899-63E0-473A-AA30-F1412285B1A1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93950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AC899-63E0-473A-AA30-F1412285B1A1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6649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Written in November 2017 by Patrick Stafford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dirty="0"/>
              <a:t>Article here features the state of the game industry in 5 years (so 2022)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dirty="0"/>
              <a:t>Decides to do this by asking a number of experts in the game industry what their thoughts were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dirty="0"/>
              <a:t>Original article had 5 main points → I will summarise them into 2 key aspects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The Player’s Perspective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The Developer’s Perspective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AC899-63E0-473A-AA30-F1412285B1A1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76466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VR will not be as big as expected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Reasons of players not always playing video games to be in an alternate world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Significant as VR is what people imagine as the future of gaming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game industry will not play it safe when it comes to new technology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creative hardware approaches in the future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e.g. Nintendo Switch redefines portability for games, can play handheld or docked to the TV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Making games has a low barrier of entry with tools like Unity and Gamemaker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Biggest problem stated from each and every developer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"How players will find good content"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Vanaman, “There will be new types of stories told by new types of people, but the games will be harder to find in a sea of content"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Goes so far as saying "discovery after death" will be common occurrence, developer's games discovered by players after their death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Problem to be solved going into the future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Average player age for gaming will increase further into the future, more people playing games towards their 30s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Result: Will see more games designed for any age, disability or any impediment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AC899-63E0-473A-AA30-F1412285B1A1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65956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Industry will have changes over management of developers in high profile companies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Industry will have two risks: burnout and talent drain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Game companies today are ok with using developers in 20s and 30s → Burning them out → Letting them go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Result:</a:t>
            </a:r>
          </a:p>
          <a:p>
            <a:pPr marL="1085850" lvl="2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Developers starting smaller studios</a:t>
            </a:r>
          </a:p>
          <a:p>
            <a:pPr marL="1085850" lvl="2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Different cities with different approaches to managing their developers</a:t>
            </a:r>
          </a:p>
          <a:p>
            <a:pPr marL="1085850" lvl="2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Will be case of “which area do you want to work in”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 of early access development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Allows players to test drive games and provide feedback to developer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Yee believes that there will be more insights from every action that a player can make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Today: Activision testing out tailored microtransactions (in-game payments) based on your gameplay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Riot Games hiring a data analytics team to work on how to reduce toxic player activity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Yee believes more data scientists and other people from non-gaming backgrounds will enter the industry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Game industry is subject to so many changes, ultimately it is at the mercy of the world that "moves at an increasingly fast pace"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AC899-63E0-473A-AA30-F1412285B1A1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7346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Stafford's expertise in the game industry is vast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Writing game articles since 2012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article was published on Polygon</a:t>
            </a:r>
          </a:p>
          <a:p>
            <a:pPr marL="1085850" lvl="2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Gaming website that is semi-exclusive</a:t>
            </a:r>
          </a:p>
          <a:p>
            <a:pPr marL="1085850" lvl="2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 to be able to provide a good closed submission before being a writer</a:t>
            </a:r>
          </a:p>
          <a:p>
            <a:pPr marL="1085850" lvl="2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everyone can write for Polygon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Stafford is credible for the role of interviewing and transcribing the statements of game industry experts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language of the article was dealt in a colloquial manner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lot of gaming jargon (VR, AR, PC, ESL)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lot of hyperboles that almost sound like an exaggeration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Tried to create a very dramatic tone, to emphasise the excitement all the changes in the game industry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Article was a feature piece for Polygon's 5th anniversary → May be some concern over the contents of the article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2019, we see some of the article's predictions taking place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Google Stadia released in 2019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Allows players to watch other player stream video games and then proceed to dive straight into the game </a:t>
            </a:r>
          </a:p>
          <a:p>
            <a:pPr marL="628650" lvl="1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Focuses on the problem of finding good game content as previously mentioned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Overall, the article is of a high quality, backed by a highly-credible author and its content is still valid to this day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AC899-63E0-473A-AA30-F1412285B1A1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4655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Summarised the predictions made by Stafford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Regarding the state of the game industry in 5 years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Split into the player’s perspective and the corporate perspective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Higher level analysis of the quality of the article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Can see from countless predictions about game industry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Small subset of IT in general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No matter what we’re doing in the world, change is inevitable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And the article teaches us to both predict and embrace changes in the future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dirty="0"/>
              <a:t>Thank you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EAC899-63E0-473A-AA30-F1412285B1A1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35233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E1281-E9BA-486E-A5E4-96307DA3DB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15B29D-4D50-4036-8AE1-2612E6BB9A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DC1B7-E0D3-4F67-BFA4-758CCB8C2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40212-8CC9-48D4-A56A-DEEE40A85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D9787-A7CF-474A-B821-5B966BD64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2278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5F577-4214-4472-A982-0FAEDDFEA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493B4E-F0F6-426D-8E73-E0912AE94C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536E88-796A-4A21-AE05-06D7C67E5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2B99E-2CD3-47C7-B71C-FCD18F518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AF8B5-A76A-4490-BD54-4F85E3896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92362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F5DBA7-19C4-4158-A28D-D9B0567CEB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63720A-41CA-4B6F-8AC9-33FFFEFE8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F2380-5BBB-428D-9C16-23887B1C9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99341-7FC5-4235-819D-7282DA253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55A36-9F32-487A-8158-8D5CA1106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15867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713B4-0EAF-4C89-B51C-65CEAB49A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C5667-3BA9-4B71-B542-6C6885083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C4557D-F13C-4762-8AF0-95C7D5A06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AA10A-0229-4151-89D0-98DE026DB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F8EAF3-9EBF-43B9-9066-0A3503F7B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77521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2F4B3-1676-4279-B460-5442C72B6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EF2A6-B0EE-4231-B98D-27C7EA10A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B95C1-2E06-4826-95F7-BC01A9037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6CEDF-733D-4A18-B043-8025B107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5C6AF-9A44-4250-B405-9F20C854D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96053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A37E2-92BA-4D6E-99E9-F6C89DD99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90D81-05D7-4962-8E31-B2B748AE90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28F18-865C-4F4A-BE9C-2294C50E73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44D49-2388-4D4D-8665-C89B7C1FF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2CAD5-8EB8-4828-8A32-41D6B79CE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C33ED-F329-40BC-946B-7F06D0DB9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7183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0AF24-D537-4D3C-AF87-23CF773DB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FA6B5A-BE6C-4231-877E-CA88E5FAE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4CF27-A788-464D-B70C-B387E70796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ADE25A-9EF6-458F-B458-57B88F044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5B1570-2EA8-41D7-86A5-6B8D963DFC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D74A5A-9455-4E1C-8D3F-4C517DFFEB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7F9E9BC-149B-4348-84BB-DB1D29713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4510AF-A05E-46B6-8B43-AD3383291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8549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18993-9D57-41ED-B8BA-9C21996D1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1BB911-593C-4F8E-83C0-662E2E0CF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B39543-43C7-4735-9452-B8B12B594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2CD5C7-0373-462F-B4E2-4F44666E9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00000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A47784-09AE-465E-B337-865369EBE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681D59-3EFC-4ED7-A006-65E002C56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572365-6ECA-4EAD-A2AF-53E11E8C2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029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BC0C0-B669-494D-8EA8-8A89177EC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98555-589D-4ED0-ACF8-6BE3FE919F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AB7D9-7E23-401B-B80A-7AB93160E6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05677A-657C-4587-9303-9CA463BB0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ADE64-A3BC-4B6C-897C-B04F14CF2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BE017-E92C-4E55-B79B-2CBFABF6F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10596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DF76B-ABF1-401E-A930-E23FC87C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93D6EE-931B-4078-9D19-2196D7334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29B9C5-8DE8-4C77-9E1E-758382BDD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29105-35AC-4CB7-8A5C-383512A05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D6327A-A411-4657-A818-1DDC249A2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229B74-C8CF-470A-A325-0C8727B7B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56369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CA358B-A92C-4F59-AED1-67B8D5379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D8CAF6-5B6A-4ED2-A443-657F8D12E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C6911E-CF59-423B-B979-487B400CAC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69A1D-21F2-4295-A63F-3DBD16A2552F}" type="datetimeFigureOut">
              <a:rPr lang="en-AU" smtClean="0"/>
              <a:t>18/04/2019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1917E-6451-44CF-957C-4C308E5E11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334D9-1EFA-4E78-9A97-D3449EF40A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259EC-3522-46AF-ADE3-15368871F8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9003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E73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231CC9-6EAF-4A4F-8D59-0B7AC06EED12}"/>
              </a:ext>
            </a:extLst>
          </p:cNvPr>
          <p:cNvSpPr txBox="1"/>
          <p:nvPr/>
        </p:nvSpPr>
        <p:spPr>
          <a:xfrm>
            <a:off x="235253" y="1726750"/>
            <a:ext cx="3556607" cy="34045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kern="1200" cap="al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Overview: 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kern="1200" cap="al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What will the game industry look like in five years?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313F98-5405-4A43-BCE1-8F84908B50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405625"/>
            <a:ext cx="7188199" cy="404336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5594483-DA14-4693-B28C-CD2AB6F7DB2C}"/>
              </a:ext>
            </a:extLst>
          </p:cNvPr>
          <p:cNvSpPr/>
          <p:nvPr/>
        </p:nvSpPr>
        <p:spPr>
          <a:xfrm>
            <a:off x="9237152" y="5753383"/>
            <a:ext cx="19896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sz="20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Nicholas Chong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89D3631-D8B8-4848-9AF4-64B579DC8580}"/>
              </a:ext>
            </a:extLst>
          </p:cNvPr>
          <p:cNvSpPr txBox="1"/>
          <p:nvPr/>
        </p:nvSpPr>
        <p:spPr>
          <a:xfrm>
            <a:off x="4038600" y="5702866"/>
            <a:ext cx="2013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Stafford (2017)</a:t>
            </a:r>
          </a:p>
        </p:txBody>
      </p:sp>
    </p:spTree>
    <p:extLst>
      <p:ext uri="{BB962C8B-B14F-4D97-AF65-F5344CB8AC3E}">
        <p14:creationId xmlns:p14="http://schemas.microsoft.com/office/powerpoint/2010/main" val="735472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FC920-257A-435D-A206-F9DFC0CD2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Then vs. Now</a:t>
            </a:r>
          </a:p>
        </p:txBody>
      </p:sp>
      <p:pic>
        <p:nvPicPr>
          <p:cNvPr id="5" name="Content Placeholder 4" descr="A picture containing outdoor, man, person, building&#10;&#10;Description automatically generated">
            <a:extLst>
              <a:ext uri="{FF2B5EF4-FFF2-40B4-BE49-F238E27FC236}">
                <a16:creationId xmlns:a16="http://schemas.microsoft.com/office/drawing/2014/main" id="{CFA3EB70-D344-4E54-88DC-B40C8A208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843" y="2082800"/>
            <a:ext cx="5771515" cy="3607197"/>
          </a:xfrm>
        </p:spPr>
      </p:pic>
      <p:pic>
        <p:nvPicPr>
          <p:cNvPr id="7" name="Picture 6" descr="A person wearing a costume&#10;&#10;Description automatically generated">
            <a:extLst>
              <a:ext uri="{FF2B5EF4-FFF2-40B4-BE49-F238E27FC236}">
                <a16:creationId xmlns:a16="http://schemas.microsoft.com/office/drawing/2014/main" id="{FECA0D7D-E1D2-4EF6-BEEA-4495C4290E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82800"/>
            <a:ext cx="4813005" cy="36097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B61227-202E-4D5C-98D9-3798C10744AF}"/>
              </a:ext>
            </a:extLst>
          </p:cNvPr>
          <p:cNvSpPr txBox="1"/>
          <p:nvPr/>
        </p:nvSpPr>
        <p:spPr>
          <a:xfrm>
            <a:off x="838200" y="5900000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King (2016)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8872EE-05FC-4CBD-BA91-8072B7746A87}"/>
              </a:ext>
            </a:extLst>
          </p:cNvPr>
          <p:cNvSpPr txBox="1"/>
          <p:nvPr/>
        </p:nvSpPr>
        <p:spPr>
          <a:xfrm>
            <a:off x="6096000" y="5900000"/>
            <a:ext cx="181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SuWalls</a:t>
            </a:r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(2014)</a:t>
            </a:r>
          </a:p>
        </p:txBody>
      </p:sp>
    </p:spTree>
    <p:extLst>
      <p:ext uri="{BB962C8B-B14F-4D97-AF65-F5344CB8AC3E}">
        <p14:creationId xmlns:p14="http://schemas.microsoft.com/office/powerpoint/2010/main" val="3970348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E58A6-2B4F-4B39-9635-12E0F8695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Presentation Structure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24069E-DBB8-4947-8C04-A7D4338EDC05}"/>
              </a:ext>
            </a:extLst>
          </p:cNvPr>
          <p:cNvSpPr txBox="1"/>
          <p:nvPr/>
        </p:nvSpPr>
        <p:spPr>
          <a:xfrm>
            <a:off x="2247899" y="3594100"/>
            <a:ext cx="1777999" cy="1702250"/>
          </a:xfrm>
          <a:prstGeom prst="ellipse">
            <a:avLst/>
          </a:prstGeom>
          <a:solidFill>
            <a:schemeClr val="tx1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kern="1200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ABOUT THE AUTHOR AND ARTICLE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B30970-03BD-478C-8690-BB153F86BED8}"/>
              </a:ext>
            </a:extLst>
          </p:cNvPr>
          <p:cNvSpPr txBox="1"/>
          <p:nvPr/>
        </p:nvSpPr>
        <p:spPr>
          <a:xfrm>
            <a:off x="469900" y="4790625"/>
            <a:ext cx="1777999" cy="1702250"/>
          </a:xfrm>
          <a:prstGeom prst="ellipse">
            <a:avLst/>
          </a:prstGeom>
          <a:solidFill>
            <a:schemeClr val="tx1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INTRO</a:t>
            </a:r>
            <a:endParaRPr lang="en-US" sz="2400" b="1" kern="1200" cap="al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318EB1-6A2E-470A-A086-1427CC73CA2C}"/>
              </a:ext>
            </a:extLst>
          </p:cNvPr>
          <p:cNvSpPr txBox="1"/>
          <p:nvPr/>
        </p:nvSpPr>
        <p:spPr>
          <a:xfrm>
            <a:off x="4025898" y="2266837"/>
            <a:ext cx="2667000" cy="199412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b="1" kern="1200" cap="al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Article’s main points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647089-521A-4269-ABFF-60B86361E43E}"/>
              </a:ext>
            </a:extLst>
          </p:cNvPr>
          <p:cNvSpPr txBox="1"/>
          <p:nvPr/>
        </p:nvSpPr>
        <p:spPr>
          <a:xfrm>
            <a:off x="6883398" y="1415712"/>
            <a:ext cx="1905002" cy="170225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b="1" kern="1200" cap="al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ARTICLE ANALYSIS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66C873C-A385-4664-B93C-6026041701FE}"/>
              </a:ext>
            </a:extLst>
          </p:cNvPr>
          <p:cNvSpPr txBox="1"/>
          <p:nvPr/>
        </p:nvSpPr>
        <p:spPr>
          <a:xfrm>
            <a:off x="9220198" y="940144"/>
            <a:ext cx="2590802" cy="170225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kern="1200" cap="al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176422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52EEC-794A-42AE-8B7E-75FF1950C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Article Introduction</a:t>
            </a:r>
          </a:p>
        </p:txBody>
      </p:sp>
      <p:pic>
        <p:nvPicPr>
          <p:cNvPr id="5" name="Content Placeholder 4" descr="A person wearing glasses and looking at the camera&#10;&#10;Description automatically generated">
            <a:extLst>
              <a:ext uri="{FF2B5EF4-FFF2-40B4-BE49-F238E27FC236}">
                <a16:creationId xmlns:a16="http://schemas.microsoft.com/office/drawing/2014/main" id="{2BDC7685-B840-4920-BEFF-261061252F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812" y="2328863"/>
            <a:ext cx="3074988" cy="3074988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93D0E3-A3F6-4E82-A89B-48CF5544256F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7251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Written in late 2017 by Patrick Stafford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Article about: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State of game industry in 5 years (2022)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Summarised into: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Player’s Perspective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Corporate Perspective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CAF3BB-D88C-45A4-A04B-8FB4E4EC66A3}"/>
              </a:ext>
            </a:extLst>
          </p:cNvPr>
          <p:cNvSpPr txBox="1"/>
          <p:nvPr/>
        </p:nvSpPr>
        <p:spPr>
          <a:xfrm>
            <a:off x="8278812" y="5549900"/>
            <a:ext cx="256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Stafford (Unknown)</a:t>
            </a:r>
          </a:p>
        </p:txBody>
      </p:sp>
    </p:spTree>
    <p:extLst>
      <p:ext uri="{BB962C8B-B14F-4D97-AF65-F5344CB8AC3E}">
        <p14:creationId xmlns:p14="http://schemas.microsoft.com/office/powerpoint/2010/main" val="172424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sky, electronics&#10;&#10;Description automatically generated">
            <a:extLst>
              <a:ext uri="{FF2B5EF4-FFF2-40B4-BE49-F238E27FC236}">
                <a16:creationId xmlns:a16="http://schemas.microsoft.com/office/drawing/2014/main" id="{B0F95DD0-ABFA-4B30-BE92-78A7907EDE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46" b="27626"/>
          <a:stretch/>
        </p:blipFill>
        <p:spPr>
          <a:xfrm>
            <a:off x="2479158" y="2946400"/>
            <a:ext cx="7233684" cy="3546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552EEC-794A-42AE-8B7E-75FF1950C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Player’s Perspective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BC8A3-2B76-451F-BD8A-77630CB59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non-emergence of virtual reality (VR)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More creative approaches in the future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biggest dilemma: Finding good content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 future solution is needed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Average player age is increasing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Games made for any age, disability or impediment</a:t>
            </a:r>
          </a:p>
          <a:p>
            <a:endParaRPr lang="en-A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09596C-10B9-4955-8B32-7B27D2F2ABF2}"/>
              </a:ext>
            </a:extLst>
          </p:cNvPr>
          <p:cNvSpPr txBox="1"/>
          <p:nvPr/>
        </p:nvSpPr>
        <p:spPr>
          <a:xfrm>
            <a:off x="2892942" y="6308209"/>
            <a:ext cx="1640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Target (2017)</a:t>
            </a:r>
          </a:p>
        </p:txBody>
      </p:sp>
    </p:spTree>
    <p:extLst>
      <p:ext uri="{BB962C8B-B14F-4D97-AF65-F5344CB8AC3E}">
        <p14:creationId xmlns:p14="http://schemas.microsoft.com/office/powerpoint/2010/main" val="1609990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1AB04-A741-40C5-9BC6-471072FA7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 Corporate Perspective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61DF4-CFA3-49AB-91A2-189CB277A3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Changes over management of developers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Smaller studios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Different cities with different approaches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More data-driven insights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More data scientists and people from non-gaming backgrounds</a:t>
            </a:r>
          </a:p>
          <a:p>
            <a:endParaRPr lang="en-A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 many possible changes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Up to the mercy of the world</a:t>
            </a:r>
          </a:p>
        </p:txBody>
      </p:sp>
    </p:spTree>
    <p:extLst>
      <p:ext uri="{BB962C8B-B14F-4D97-AF65-F5344CB8AC3E}">
        <p14:creationId xmlns:p14="http://schemas.microsoft.com/office/powerpoint/2010/main" val="262420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0CBE7-8D94-4878-A873-2BD8777A7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Article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3F8C9-7375-49A0-8E09-5663E031D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Stafford is a credible author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Language and tone of the article raises some concerns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Content of the article is valid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Overall: Article is of a </a:t>
            </a:r>
            <a:r>
              <a:rPr lang="en-AU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 quality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Highly-credible author</a:t>
            </a:r>
          </a:p>
          <a:p>
            <a:pPr lvl="1"/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Content is still valid to this day</a:t>
            </a:r>
          </a:p>
          <a:p>
            <a:pPr lvl="1"/>
            <a:endParaRPr lang="en-AU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991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FA0A0-7D81-4CB4-A3E6-5F53F041C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B475E6-36C6-42CE-AC5B-843F6A827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900" y="2438400"/>
            <a:ext cx="4550155" cy="3785419"/>
          </a:xfrm>
        </p:spPr>
        <p:txBody>
          <a:bodyPr>
            <a:normAutofit/>
          </a:bodyPr>
          <a:lstStyle/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Summarised predictions about the game industry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Provided analysis of the article</a:t>
            </a:r>
          </a:p>
          <a:p>
            <a:r>
              <a:rPr lang="en-AU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Change is inevitable and we must prepare for 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2F9A11-E785-4B00-B444-1081F5F2CE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24" r="11126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24D35C-FDF4-4ECF-B433-B79881EAF5AF}"/>
              </a:ext>
            </a:extLst>
          </p:cNvPr>
          <p:cNvSpPr txBox="1"/>
          <p:nvPr/>
        </p:nvSpPr>
        <p:spPr>
          <a:xfrm>
            <a:off x="4639055" y="6052672"/>
            <a:ext cx="1866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Stafford (2017)</a:t>
            </a:r>
          </a:p>
        </p:txBody>
      </p:sp>
    </p:spTree>
    <p:extLst>
      <p:ext uri="{BB962C8B-B14F-4D97-AF65-F5344CB8AC3E}">
        <p14:creationId xmlns:p14="http://schemas.microsoft.com/office/powerpoint/2010/main" val="681785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</TotalTime>
  <Words>1047</Words>
  <Application>Microsoft Office PowerPoint</Application>
  <PresentationFormat>Widescreen</PresentationFormat>
  <Paragraphs>131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Roboto</vt:lpstr>
      <vt:lpstr>Office Theme</vt:lpstr>
      <vt:lpstr>PowerPoint Presentation</vt:lpstr>
      <vt:lpstr>Then vs. Now</vt:lpstr>
      <vt:lpstr>Presentation Structure</vt:lpstr>
      <vt:lpstr>Article Introduction</vt:lpstr>
      <vt:lpstr>The Player’s Perspective</vt:lpstr>
      <vt:lpstr>The Corporate Perspective</vt:lpstr>
      <vt:lpstr>Article Analysis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Chong</dc:creator>
  <cp:lastModifiedBy>Nicholas Chong</cp:lastModifiedBy>
  <cp:revision>4</cp:revision>
  <dcterms:created xsi:type="dcterms:W3CDTF">2019-04-17T14:01:11Z</dcterms:created>
  <dcterms:modified xsi:type="dcterms:W3CDTF">2019-04-18T06:09:26Z</dcterms:modified>
</cp:coreProperties>
</file>